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8" r:id="rId3"/>
    <p:sldId id="257" r:id="rId4"/>
    <p:sldId id="259" r:id="rId5"/>
    <p:sldId id="260" r:id="rId6"/>
    <p:sldId id="261" r:id="rId7"/>
    <p:sldId id="313" r:id="rId8"/>
    <p:sldId id="27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314" r:id="rId22"/>
    <p:sldId id="286" r:id="rId23"/>
    <p:sldId id="301" r:id="rId24"/>
    <p:sldId id="288" r:id="rId25"/>
    <p:sldId id="287" r:id="rId26"/>
    <p:sldId id="316" r:id="rId27"/>
    <p:sldId id="302" r:id="rId28"/>
    <p:sldId id="305" r:id="rId29"/>
    <p:sldId id="306" r:id="rId30"/>
    <p:sldId id="307" r:id="rId31"/>
    <p:sldId id="299" r:id="rId32"/>
    <p:sldId id="303" r:id="rId33"/>
    <p:sldId id="304" r:id="rId34"/>
    <p:sldId id="300" r:id="rId35"/>
    <p:sldId id="317" r:id="rId36"/>
    <p:sldId id="264" r:id="rId37"/>
    <p:sldId id="278" r:id="rId38"/>
    <p:sldId id="258" r:id="rId39"/>
    <p:sldId id="318" r:id="rId40"/>
    <p:sldId id="315" r:id="rId41"/>
    <p:sldId id="262" r:id="rId42"/>
    <p:sldId id="263" r:id="rId43"/>
    <p:sldId id="311" r:id="rId44"/>
    <p:sldId id="275" r:id="rId45"/>
    <p:sldId id="279" r:id="rId46"/>
  </p:sldIdLst>
  <p:sldSz cx="9144000" cy="5143500" type="screen16x9"/>
  <p:notesSz cx="6858000" cy="9144000"/>
  <p:embeddedFontLst>
    <p:embeddedFont>
      <p:font typeface="Lexend" pitchFamily="2" charset="-94"/>
      <p:regular r:id="rId48"/>
      <p:bold r:id="rId49"/>
    </p:embeddedFont>
    <p:embeddedFont>
      <p:font typeface="Poppins" panose="00000500000000000000" pitchFamily="2" charset="-94"/>
      <p:regular r:id="rId50"/>
      <p:bold r:id="rId51"/>
      <p:italic r:id="rId52"/>
      <p:boldItalic r:id="rId53"/>
    </p:embeddedFont>
    <p:embeddedFont>
      <p:font typeface="Poppins Medium" panose="00000600000000000000" pitchFamily="2" charset="-9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2" d="100"/>
          <a:sy n="162" d="100"/>
        </p:scale>
        <p:origin x="1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5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036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04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7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27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6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=MyCrmDb2;User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schema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/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&amp;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access to others</a:t>
            </a:r>
            <a:endParaRPr lang="en-US" sz="1800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</a:t>
            </a: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read-only access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988375"/>
            <a:ext cx="7188540" cy="2116671"/>
          </a:xfrm>
          <a:prstGeom prst="rect">
            <a:avLst/>
          </a:prstGeom>
        </p:spPr>
      </p:pic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65527B7B-1F6E-DA07-7DE9-8644A1AF8FD2}"/>
              </a:ext>
            </a:extLst>
          </p:cNvPr>
          <p:cNvSpPr txBox="1"/>
          <p:nvPr/>
        </p:nvSpPr>
        <p:spPr>
          <a:xfrm>
            <a:off x="977730" y="3398293"/>
            <a:ext cx="7188540" cy="102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(Separate) Solutions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MULTIPLE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USER INTERFACE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ARCHITECTURE OPTIONS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(Unified) UI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Based Modular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Approach</a:t>
            </a:r>
            <a:endParaRPr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5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571999" y="1620640"/>
            <a:ext cx="4145075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INTEGRATING</a:t>
            </a:r>
            <a:b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MODULES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08044-9C42-EC1D-B009-7922D858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9" y="360218"/>
            <a:ext cx="4423064" cy="4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8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844C-3FEE-084A-A237-800F78B3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4"/>
            <a:ext cx="2640740" cy="3920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8;p2">
            <a:extLst>
              <a:ext uri="{FF2B5EF4-FFF2-40B4-BE49-F238E27FC236}">
                <a16:creationId xmlns:a16="http://schemas.microsoft.com/office/drawing/2014/main" id="{04B7A580-FD70-40CB-62F3-9F06D3CD92C7}"/>
              </a:ext>
            </a:extLst>
          </p:cNvPr>
          <p:cNvSpPr txBox="1"/>
          <p:nvPr/>
        </p:nvSpPr>
        <p:spPr>
          <a:xfrm>
            <a:off x="3338945" y="827440"/>
            <a:ext cx="549848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01095"/>
            <a:ext cx="8410500" cy="2893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data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the target module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Exception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b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module </a:t>
            </a:r>
            <a:r>
              <a:rPr lang="tr-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extends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other one (Ordering.Enterprise -&gt; Ordering.Basic)</a:t>
            </a: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36" y="1017239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1017239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1845243" y="1298226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2428530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0" y="301366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16199" y="2566709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792235" y="313723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WHICH ARCHITECTURE..?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E97BF-E5BE-D7AA-C229-3BB42C173C65}"/>
              </a:ext>
            </a:extLst>
          </p:cNvPr>
          <p:cNvSpPr txBox="1"/>
          <p:nvPr/>
        </p:nvSpPr>
        <p:spPr>
          <a:xfrm>
            <a:off x="386210" y="197593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3B84-BE8E-F949-AF42-F0C802F09DFB}"/>
              </a:ext>
            </a:extLst>
          </p:cNvPr>
          <p:cNvSpPr txBox="1"/>
          <p:nvPr/>
        </p:nvSpPr>
        <p:spPr>
          <a:xfrm>
            <a:off x="1845995" y="1975938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413FA-29EE-9FD3-AD65-426040C334C8}"/>
              </a:ext>
            </a:extLst>
          </p:cNvPr>
          <p:cNvSpPr txBox="1"/>
          <p:nvPr/>
        </p:nvSpPr>
        <p:spPr>
          <a:xfrm>
            <a:off x="4000916" y="196519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02D9B-2612-7847-9C42-14A908C7F1A9}"/>
              </a:ext>
            </a:extLst>
          </p:cNvPr>
          <p:cNvSpPr txBox="1"/>
          <p:nvPr/>
        </p:nvSpPr>
        <p:spPr>
          <a:xfrm>
            <a:off x="5909114" y="196259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F39D6-05B7-57F2-ADD1-763B26CB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88" y="1154410"/>
            <a:ext cx="740335" cy="777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069CF-0D42-B153-06BA-97F5A0C4D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117" y="1167758"/>
            <a:ext cx="825597" cy="79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1D3E-D4BA-74E0-17CB-ECCAB473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94" y="1167758"/>
            <a:ext cx="1119828" cy="79743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6E601-7D5C-5888-9D53-49F123CA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29" y="1173204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73C-CB07-5F7D-B195-2FB7D60B55DE}"/>
              </a:ext>
            </a:extLst>
          </p:cNvPr>
          <p:cNvSpPr txBox="1"/>
          <p:nvPr/>
        </p:nvSpPr>
        <p:spPr>
          <a:xfrm>
            <a:off x="386210" y="2325084"/>
            <a:ext cx="13756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Small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Temporary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few </a:t>
            </a:r>
            <a:r>
              <a:rPr lang="tr-TR" sz="1100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71A08-B203-8551-C8D2-3A41F4A5FEB6}"/>
              </a:ext>
            </a:extLst>
          </p:cNvPr>
          <p:cNvSpPr txBox="1"/>
          <p:nvPr/>
        </p:nvSpPr>
        <p:spPr>
          <a:xfrm>
            <a:off x="1845995" y="2323000"/>
            <a:ext cx="15392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Middle-size</a:t>
            </a:r>
            <a:r>
              <a:rPr lang="tr-TR" sz="1100" dirty="0"/>
              <a:t> project</a:t>
            </a:r>
          </a:p>
          <a:p>
            <a:r>
              <a:rPr lang="tr-TR" sz="1100" b="1" dirty="0"/>
              <a:t>Long-term </a:t>
            </a:r>
            <a:r>
              <a:rPr lang="tr-TR" sz="1100" dirty="0"/>
              <a:t>project</a:t>
            </a:r>
          </a:p>
          <a:p>
            <a:r>
              <a:rPr lang="tr-TR" sz="1100" b="1" dirty="0"/>
              <a:t>A team</a:t>
            </a:r>
            <a:r>
              <a:rPr lang="tr-TR" sz="1100" dirty="0"/>
              <a:t> of developers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8129-9AE4-B0F0-4179-8887750735DE}"/>
              </a:ext>
            </a:extLst>
          </p:cNvPr>
          <p:cNvSpPr txBox="1"/>
          <p:nvPr/>
        </p:nvSpPr>
        <p:spPr>
          <a:xfrm>
            <a:off x="4000916" y="2322999"/>
            <a:ext cx="169950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endParaRPr lang="tr-TR" sz="1100" b="1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br>
              <a:rPr lang="tr-TR" sz="1100" dirty="0"/>
            </a:br>
            <a:r>
              <a:rPr lang="tr-TR" sz="1100" dirty="0"/>
              <a:t>(</a:t>
            </a:r>
            <a:r>
              <a:rPr lang="tr-TR" sz="1100" i="1" dirty="0"/>
              <a:t>on multiple databases</a:t>
            </a:r>
            <a:r>
              <a:rPr lang="tr-TR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B6B64-0527-CF6D-B0F9-DBEDDF007AC1}"/>
              </a:ext>
            </a:extLst>
          </p:cNvPr>
          <p:cNvSpPr txBox="1"/>
          <p:nvPr/>
        </p:nvSpPr>
        <p:spPr>
          <a:xfrm>
            <a:off x="5913121" y="2309651"/>
            <a:ext cx="194155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/>
              <a:t>Complex </a:t>
            </a:r>
            <a:r>
              <a:rPr lang="tr-TR" sz="1100" dirty="0"/>
              <a:t>domain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sub-domains</a:t>
            </a:r>
          </a:p>
          <a:p>
            <a:r>
              <a:rPr lang="tr-TR" sz="1100" dirty="0"/>
              <a:t>Multiple </a:t>
            </a:r>
            <a:r>
              <a:rPr lang="tr-TR" sz="1100" b="1" dirty="0"/>
              <a:t>teams</a:t>
            </a:r>
          </a:p>
          <a:p>
            <a:r>
              <a:rPr lang="tr-TR" sz="1100" b="1" dirty="0"/>
              <a:t>Large </a:t>
            </a:r>
            <a:r>
              <a:rPr lang="tr-TR" sz="1100" dirty="0"/>
              <a:t>company &amp; budget</a:t>
            </a:r>
          </a:p>
          <a:p>
            <a:r>
              <a:rPr lang="tr-TR" sz="1100" b="1" dirty="0"/>
              <a:t>Devops </a:t>
            </a:r>
            <a:r>
              <a:rPr lang="tr-TR" sz="1100" dirty="0"/>
              <a:t>culture</a:t>
            </a:r>
          </a:p>
          <a:p>
            <a:endParaRPr lang="tr-TR" sz="1100" dirty="0"/>
          </a:p>
          <a:p>
            <a:r>
              <a:rPr lang="tr-TR" sz="1100" b="1" dirty="0"/>
              <a:t>Scaleable</a:t>
            </a:r>
            <a:r>
              <a:rPr lang="tr-TR" sz="1100" dirty="0"/>
              <a:t> codebase</a:t>
            </a:r>
          </a:p>
          <a:p>
            <a:r>
              <a:rPr lang="tr-TR" sz="1100" dirty="0"/>
              <a:t>Scaleable </a:t>
            </a:r>
            <a:r>
              <a:rPr lang="tr-TR" sz="1100" b="1" dirty="0"/>
              <a:t>performance</a:t>
            </a:r>
            <a:endParaRPr lang="tr-TR" sz="1100" dirty="0"/>
          </a:p>
          <a:p>
            <a:r>
              <a:rPr lang="tr-TR" sz="1100" dirty="0"/>
              <a:t>Multiple </a:t>
            </a:r>
            <a:r>
              <a:rPr lang="tr-TR" sz="1100" b="1" dirty="0"/>
              <a:t>technology stacks</a:t>
            </a:r>
            <a:endParaRPr lang="tr-TR" sz="1100" dirty="0"/>
          </a:p>
          <a:p>
            <a:r>
              <a:rPr lang="tr-TR" sz="1100" dirty="0"/>
              <a:t>Targeting </a:t>
            </a:r>
            <a:r>
              <a:rPr lang="tr-TR" sz="1100" b="1" dirty="0"/>
              <a:t>too many users</a:t>
            </a:r>
          </a:p>
          <a:p>
            <a:r>
              <a:rPr lang="tr-TR" sz="1100" dirty="0"/>
              <a:t>  - High </a:t>
            </a:r>
            <a:r>
              <a:rPr lang="tr-TR" sz="1100" b="1" dirty="0"/>
              <a:t>availability</a:t>
            </a:r>
          </a:p>
          <a:p>
            <a:r>
              <a:rPr lang="tr-TR" sz="1100" b="1" dirty="0"/>
              <a:t>  - Fault </a:t>
            </a:r>
            <a:r>
              <a:rPr lang="tr-TR" sz="1100" dirty="0"/>
              <a:t>tolerance</a:t>
            </a:r>
            <a:br>
              <a:rPr lang="tr-TR" sz="1100" dirty="0"/>
            </a:br>
            <a:r>
              <a:rPr lang="tr-TR" sz="1100" dirty="0"/>
              <a:t>  - Indendent </a:t>
            </a:r>
            <a:r>
              <a:rPr lang="tr-TR" sz="1100" b="1" dirty="0"/>
              <a:t>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2AA293-93BA-9594-5E85-C3D7DCBAB199}"/>
              </a:ext>
            </a:extLst>
          </p:cNvPr>
          <p:cNvSpPr txBox="1"/>
          <p:nvPr/>
        </p:nvSpPr>
        <p:spPr>
          <a:xfrm>
            <a:off x="621851" y="296163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0AD4F-66AE-2F0B-C44F-E045AB3346DC}"/>
              </a:ext>
            </a:extLst>
          </p:cNvPr>
          <p:cNvSpPr txBox="1"/>
          <p:nvPr/>
        </p:nvSpPr>
        <p:spPr>
          <a:xfrm>
            <a:off x="2125719" y="314630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%50-60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EA39-4781-CEA2-369A-9300B54736F2}"/>
              </a:ext>
            </a:extLst>
          </p:cNvPr>
          <p:cNvSpPr txBox="1"/>
          <p:nvPr/>
        </p:nvSpPr>
        <p:spPr>
          <a:xfrm>
            <a:off x="4360790" y="36002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%20-30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6445C-4F04-FAE6-F634-BDFB49305DF5}"/>
              </a:ext>
            </a:extLst>
          </p:cNvPr>
          <p:cNvSpPr txBox="1"/>
          <p:nvPr/>
        </p:nvSpPr>
        <p:spPr>
          <a:xfrm>
            <a:off x="6134208" y="460258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>
                <a:solidFill>
                  <a:schemeClr val="accent1"/>
                </a:solidFill>
              </a:rPr>
              <a:t>%5-10</a:t>
            </a:r>
            <a:endParaRPr 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1536071"/>
            <a:ext cx="4456650" cy="2504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40" y="1390524"/>
            <a:ext cx="2795732" cy="2795732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57" y="823275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LISTENING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1813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1620640"/>
            <a:ext cx="8410500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REMOVED PARTS...</a:t>
            </a:r>
            <a:endParaRPr sz="40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57682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9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endParaRPr lang="en-US" sz="24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Which </a:t>
            </a:r>
            <a:r>
              <a:rPr lang="tr-TR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artchitecture?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4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4324228" y="1620640"/>
            <a:ext cx="4481944" cy="19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DESIGNING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</a:t>
            </a:r>
            <a:endParaRPr sz="36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A9A59-74A1-4EB9-C912-F7037550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8" y="344631"/>
            <a:ext cx="4454237" cy="44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952404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</a:p>
          <a:p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&amp; SMS Sending</a:t>
            </a:r>
          </a:p>
          <a:p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1619</Words>
  <Application>Microsoft Office PowerPoint</Application>
  <PresentationFormat>On-screen Show (16:9)</PresentationFormat>
  <Paragraphs>321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Courier New</vt:lpstr>
      <vt:lpstr>Arial</vt:lpstr>
      <vt:lpstr>Lexend</vt:lpstr>
      <vt:lpstr>Poppins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220</cp:revision>
  <dcterms:modified xsi:type="dcterms:W3CDTF">2024-10-06T19:18:27Z</dcterms:modified>
</cp:coreProperties>
</file>